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57"/>
  </p:notesMasterIdLst>
  <p:handoutMasterIdLst>
    <p:handoutMasterId r:id="rId58"/>
  </p:handoutMasterIdLst>
  <p:sldIdLst>
    <p:sldId id="265" r:id="rId2"/>
    <p:sldId id="323" r:id="rId3"/>
    <p:sldId id="324" r:id="rId4"/>
    <p:sldId id="325" r:id="rId5"/>
    <p:sldId id="421" r:id="rId6"/>
    <p:sldId id="424" r:id="rId7"/>
    <p:sldId id="425" r:id="rId8"/>
    <p:sldId id="426" r:id="rId9"/>
    <p:sldId id="428" r:id="rId10"/>
    <p:sldId id="471" r:id="rId11"/>
    <p:sldId id="430" r:id="rId12"/>
    <p:sldId id="472" r:id="rId13"/>
    <p:sldId id="431" r:id="rId14"/>
    <p:sldId id="432" r:id="rId15"/>
    <p:sldId id="447" r:id="rId16"/>
    <p:sldId id="448" r:id="rId17"/>
    <p:sldId id="449" r:id="rId18"/>
    <p:sldId id="450" r:id="rId19"/>
    <p:sldId id="451" r:id="rId20"/>
    <p:sldId id="470" r:id="rId21"/>
    <p:sldId id="453" r:id="rId22"/>
    <p:sldId id="454" r:id="rId23"/>
    <p:sldId id="455" r:id="rId24"/>
    <p:sldId id="456" r:id="rId25"/>
    <p:sldId id="457" r:id="rId26"/>
    <p:sldId id="458" r:id="rId27"/>
    <p:sldId id="469" r:id="rId28"/>
    <p:sldId id="467" r:id="rId29"/>
    <p:sldId id="468" r:id="rId30"/>
    <p:sldId id="284" r:id="rId31"/>
    <p:sldId id="434" r:id="rId32"/>
    <p:sldId id="435" r:id="rId33"/>
    <p:sldId id="436" r:id="rId34"/>
    <p:sldId id="452" r:id="rId35"/>
    <p:sldId id="482" r:id="rId36"/>
    <p:sldId id="483" r:id="rId37"/>
    <p:sldId id="484" r:id="rId38"/>
    <p:sldId id="485" r:id="rId39"/>
    <p:sldId id="486" r:id="rId40"/>
    <p:sldId id="487" r:id="rId41"/>
    <p:sldId id="488" r:id="rId42"/>
    <p:sldId id="489" r:id="rId43"/>
    <p:sldId id="490" r:id="rId44"/>
    <p:sldId id="462" r:id="rId45"/>
    <p:sldId id="459" r:id="rId46"/>
    <p:sldId id="474" r:id="rId47"/>
    <p:sldId id="473" r:id="rId48"/>
    <p:sldId id="475" r:id="rId49"/>
    <p:sldId id="476" r:id="rId50"/>
    <p:sldId id="477" r:id="rId51"/>
    <p:sldId id="478" r:id="rId52"/>
    <p:sldId id="479" r:id="rId53"/>
    <p:sldId id="480" r:id="rId54"/>
    <p:sldId id="481" r:id="rId55"/>
    <p:sldId id="263" r:id="rId5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72" autoAdjust="0"/>
  </p:normalViewPr>
  <p:slideViewPr>
    <p:cSldViewPr snapToGrid="0" snapToObjects="1" showGuides="1">
      <p:cViewPr varScale="1">
        <p:scale>
          <a:sx n="112" d="100"/>
          <a:sy n="112" d="100"/>
        </p:scale>
        <p:origin x="677" y="77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10/12/2022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10/12/2022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СВЕРТОЧНЫЕ НЕЙРОННЫЕ СЕТИ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ADF531-58C4-41A3-B7B7-03A5112F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Расчет градиента на слое </a:t>
            </a:r>
            <a:r>
              <a:rPr lang="ru-RU" dirty="0" err="1"/>
              <a:t>пулинга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FAE24A-AFFB-45C6-B33C-5BF3EE1BA9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Перенос градиента входных данных у которого было максимальное значение при прямом распространении.</a:t>
            </a:r>
          </a:p>
          <a:p>
            <a:r>
              <a:rPr lang="ru-RU" sz="1800" dirty="0"/>
              <a:t>Таким образом, во время прямого распространения через слой </a:t>
            </a:r>
            <a:r>
              <a:rPr lang="ru-RU" sz="1800" dirty="0" err="1"/>
              <a:t>пулинга</a:t>
            </a:r>
            <a:r>
              <a:rPr lang="ru-RU" sz="1800" dirty="0"/>
              <a:t> имеет смысл хранить индекс максимального значения (иногда называется </a:t>
            </a:r>
            <a:r>
              <a:rPr lang="ru-RU" sz="1800" i="1" dirty="0"/>
              <a:t>переключателем</a:t>
            </a:r>
            <a:r>
              <a:rPr lang="ru-RU" sz="1800" dirty="0"/>
              <a:t>), чтобы при последующем обратном распространении вычислять градиент эффективно.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6467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818F0B-669A-4279-9564-10D4CCC0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LeNet-5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D38C21-BFFE-4223-9DD1-477CD742C5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C22FB-5CDC-40C3-A085-894180D14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48" y="1275606"/>
            <a:ext cx="5990704" cy="337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3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569FB6-A61D-41A9-A213-7DFD96D1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Почему 4?</a:t>
            </a:r>
          </a:p>
        </p:txBody>
      </p:sp>
      <p:pic>
        <p:nvPicPr>
          <p:cNvPr id="3074" name="Picture 2" descr="convolution-mlp-mapping">
            <a:extLst>
              <a:ext uri="{FF2B5EF4-FFF2-40B4-BE49-F238E27FC236}">
                <a16:creationId xmlns:a16="http://schemas.microsoft.com/office/drawing/2014/main" id="{89F86132-973B-464A-9F5D-5DFA77B730D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20788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099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CFE737F3-5765-41AD-9CCB-8EFAEAD20D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1" y="936853"/>
            <a:ext cx="4582800" cy="3822348"/>
          </a:xfrm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C1A5CD-134E-4E93-995C-DA467B0AA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Неокогнитрон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ABCD57-D342-4849-BD02-FF08472D2E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ru-RU" sz="1700" dirty="0"/>
              <a:t>Стадия состоит из последовательности слоев свертки (</a:t>
            </a:r>
            <a:r>
              <a:rPr lang="en-US" sz="1700" dirty="0"/>
              <a:t>S-cells</a:t>
            </a:r>
            <a:r>
              <a:rPr lang="ru-RU" sz="1700" dirty="0"/>
              <a:t>) и </a:t>
            </a:r>
            <a:r>
              <a:rPr lang="ru-RU" sz="1700" dirty="0" err="1"/>
              <a:t>пулинга</a:t>
            </a:r>
            <a:r>
              <a:rPr lang="ru-RU" sz="1700" dirty="0"/>
              <a:t>  (</a:t>
            </a:r>
            <a:r>
              <a:rPr lang="en-US" sz="1700" dirty="0"/>
              <a:t>C-cells</a:t>
            </a:r>
            <a:r>
              <a:rPr lang="ru-RU" sz="1700" dirty="0"/>
              <a:t>)</a:t>
            </a:r>
            <a:endParaRPr lang="en-US" sz="1700" dirty="0"/>
          </a:p>
          <a:p>
            <a:r>
              <a:rPr lang="ru-RU" sz="1700" dirty="0"/>
              <a:t>Каждый слой состоит из двумерных плоскостей, которые дают информацию о расположении признака на изображении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337C1D-7D29-47B4-AD83-CA07FCFD9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11" y="1153886"/>
            <a:ext cx="3744701" cy="33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90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BF50E-8B2B-4937-912C-6B06C9CB2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Простые клетки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8102712-A799-47A2-9DC2-F4C02CAEA6D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𝑆𝑙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ru-RU" sz="2000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𝐶𝑙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𝑆𝑙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𝑆𝑙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𝐶𝑙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nary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𝑆𝑙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𝑆𝑙</m:t>
                        </m:r>
                      </m:sub>
                    </m:sSub>
                    <m:d>
                      <m:d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(≥0) - сила переменной возбуждающей связи, идущей от </a:t>
                </a:r>
                <a:r>
                  <a:rPr lang="ru-RU" sz="1800" i="1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C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-ячейки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𝐶𝑙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ru-RU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предыдущей стадии,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𝑆𝑙</m:t>
                        </m:r>
                      </m:sub>
                    </m:sSub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- радиус рецептивного поля ячейки,</a:t>
                </a:r>
              </a:p>
              <a:p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– номер плоскости предыдущего слоя,</a:t>
                </a:r>
              </a:p>
              <a:p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– номер плоскости текущего слоя,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𝑆𝑙</m:t>
                        </m:r>
                      </m:sub>
                    </m:sSub>
                    <m:d>
                      <m:d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(≥0) - сила переменной тормозящей связи, идущей от </a:t>
                </a:r>
                <a:r>
                  <a:rPr lang="ru-RU" sz="1800" i="1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V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-ячейки,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(&lt;1) - порог чувствительности </a:t>
                </a:r>
                <a:r>
                  <a:rPr lang="ru-RU" sz="1800" i="1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S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-ячейки,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– тормозная ячейка,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𝐶𝑙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ru-RU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– выход нейронов предыдущего </a:t>
                </a:r>
                <a:r>
                  <a:rPr lang="en-US" sz="1800" i="1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C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-слоя, для </a:t>
                </a:r>
                <a:r>
                  <a:rPr lang="en-US" sz="1800" i="1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l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=1 вместо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𝐶𝑙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на вход подается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.</a:t>
                </a:r>
                <a:endParaRPr lang="ru-RU" sz="32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8102712-A799-47A2-9DC2-F4C02CAEA6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736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BF50E-8B2B-4937-912C-6B06C9CB2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Простые клетки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8102712-A799-47A2-9DC2-F4C02CAEA6D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𝑆𝑙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ru-RU" sz="2000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𝐶𝑙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𝑆𝑙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𝑆𝑙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𝐶𝑙</m:t>
                                          </m:r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nary>
                            </m:num>
                            <m:den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𝑆𝑙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𝑆𝑙</m:t>
                        </m:r>
                      </m:sub>
                    </m:sSub>
                    <m:d>
                      <m:d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(≥0) - сила переменной возбуждающей связи, идущей от </a:t>
                </a:r>
                <a:r>
                  <a:rPr lang="ru-RU" sz="1800" i="1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C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-ячейки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𝐶𝑙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ru-RU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предыдущей стадии,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𝑆𝑙</m:t>
                        </m:r>
                      </m:sub>
                    </m:sSub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- радиус рецептивного поля ячейки,</a:t>
                </a:r>
              </a:p>
              <a:p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– номер плоскости предыдущего слоя,</a:t>
                </a:r>
              </a:p>
              <a:p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– номер плоскости текущего слоя,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𝑆𝑙</m:t>
                        </m:r>
                      </m:sub>
                    </m:sSub>
                    <m:d>
                      <m:d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(≥0) - сила переменной тормозящей связи, идущей от </a:t>
                </a:r>
                <a:r>
                  <a:rPr lang="ru-RU" sz="1800" i="1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V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-ячейки,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(&lt;1) - порог чувствительности </a:t>
                </a:r>
                <a:r>
                  <a:rPr lang="ru-RU" sz="1800" i="1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S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-ячейки,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– тормозная ячейка,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𝐶𝑙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ru-RU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– выход нейронов предыдущего </a:t>
                </a:r>
                <a:r>
                  <a:rPr lang="en-US" sz="1800" i="1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C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-слоя, для </a:t>
                </a:r>
                <a:r>
                  <a:rPr lang="en-US" sz="1800" i="1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l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=1 вместо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𝐶𝑙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на вход подается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.</a:t>
                </a:r>
                <a:endParaRPr lang="ru-RU" sz="32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8102712-A799-47A2-9DC2-F4C02CAEA6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19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CA69940C-828E-4E88-A037-FFEC45D307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BF50E-8B2B-4937-912C-6B06C9CB2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Тормозные клетки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9C68B114-045D-4BFA-8916-42E132BC5D9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ru-RU" sz="1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a:rPr lang="ru-RU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𝐶𝑙</m:t>
                                  </m:r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𝑆𝑙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𝑆𝑙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𝐶𝑙</m:t>
                                              </m:r>
                                              <m: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  <m: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ru-RU" sz="1200" dirty="0"/>
              </a:p>
              <a:p>
                <a:endParaRPr lang="ru-RU" sz="1700" i="1" dirty="0"/>
              </a:p>
              <a:p>
                <a:r>
                  <a:rPr lang="ru-RU" sz="1700" i="1" dirty="0" err="1"/>
                  <a:t>c</a:t>
                </a:r>
                <a:r>
                  <a:rPr lang="ru-RU" sz="1700" i="1" baseline="-25000" dirty="0" err="1"/>
                  <a:t>Sl</a:t>
                </a:r>
                <a:r>
                  <a:rPr lang="ru-RU" sz="1700" i="1" dirty="0"/>
                  <a:t>(</a:t>
                </a:r>
                <a:r>
                  <a:rPr lang="en-US" sz="1700" i="1" dirty="0"/>
                  <a:t>x</a:t>
                </a:r>
                <a:r>
                  <a:rPr lang="ru-RU" sz="1700" i="1" dirty="0"/>
                  <a:t>,</a:t>
                </a:r>
                <a:r>
                  <a:rPr lang="en-US" sz="1700" i="1" dirty="0"/>
                  <a:t>y</a:t>
                </a:r>
                <a:r>
                  <a:rPr lang="ru-RU" sz="1700" i="1" dirty="0"/>
                  <a:t>)</a:t>
                </a:r>
                <a:r>
                  <a:rPr lang="ru-RU" sz="1700" dirty="0"/>
                  <a:t> - сила постоянной возбуждающей связи с </a:t>
                </a:r>
                <a:r>
                  <a:rPr lang="ru-RU" sz="1700" i="1" dirty="0"/>
                  <a:t>V</a:t>
                </a:r>
                <a:r>
                  <a:rPr lang="ru-RU" sz="1700" dirty="0"/>
                  <a:t>-ячейкой</a:t>
                </a:r>
              </a:p>
            </p:txBody>
          </p:sp>
        </mc:Choice>
        <mc:Fallback xmlns="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9C68B114-045D-4BFA-8916-42E132BC5D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82" r="-21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Полотно 477">
            <a:extLst>
              <a:ext uri="{FF2B5EF4-FFF2-40B4-BE49-F238E27FC236}">
                <a16:creationId xmlns:a16="http://schemas.microsoft.com/office/drawing/2014/main" id="{F3F90A01-A009-4AAA-B226-980CBDE1296A}"/>
              </a:ext>
            </a:extLst>
          </p:cNvPr>
          <p:cNvGrpSpPr>
            <a:grpSpLocks noChangeAspect="1"/>
          </p:cNvGrpSpPr>
          <p:nvPr/>
        </p:nvGrpSpPr>
        <p:grpSpPr>
          <a:xfrm>
            <a:off x="455378" y="1153886"/>
            <a:ext cx="4610335" cy="2331563"/>
            <a:chOff x="0" y="0"/>
            <a:chExt cx="3992880" cy="201930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7132B52-218F-4649-BAEB-10C305A96252}"/>
                </a:ext>
              </a:extLst>
            </p:cNvPr>
            <p:cNvSpPr/>
            <p:nvPr/>
          </p:nvSpPr>
          <p:spPr>
            <a:xfrm>
              <a:off x="0" y="0"/>
              <a:ext cx="3992880" cy="2019300"/>
            </a:xfrm>
            <a:prstGeom prst="rect">
              <a:avLst/>
            </a:prstGeom>
            <a:noFill/>
            <a:ln>
              <a:noFill/>
            </a:ln>
          </p:spPr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183438A1-EACD-4B24-8D69-6DC5C7314C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5515" y="338325"/>
              <a:ext cx="385263" cy="385374"/>
              <a:chOff x="3553" y="5935"/>
              <a:chExt cx="467" cy="466"/>
            </a:xfrm>
          </p:grpSpPr>
          <p:sp>
            <p:nvSpPr>
              <p:cNvPr id="33" name="Text Box 5">
                <a:extLst>
                  <a:ext uri="{FF2B5EF4-FFF2-40B4-BE49-F238E27FC236}">
                    <a16:creationId xmlns:a16="http://schemas.microsoft.com/office/drawing/2014/main" id="{A07C6D9A-E70A-46B8-A5A4-E64B9638F4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50" y="6033"/>
                <a:ext cx="301" cy="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6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</a:t>
                </a: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E3D9F6A0-C52F-4B50-A178-5702A35E2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3" y="5935"/>
                <a:ext cx="467" cy="466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100000"/>
                    <a:lumOff val="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ru-RU" sz="1600"/>
              </a:p>
            </p:txBody>
          </p:sp>
        </p:grpSp>
        <p:grpSp>
          <p:nvGrpSpPr>
            <p:cNvPr id="9" name="Group 7">
              <a:extLst>
                <a:ext uri="{FF2B5EF4-FFF2-40B4-BE49-F238E27FC236}">
                  <a16:creationId xmlns:a16="http://schemas.microsoft.com/office/drawing/2014/main" id="{025BF442-A712-4363-BD1D-E88F414C5E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7789" y="1541514"/>
              <a:ext cx="385263" cy="384551"/>
              <a:chOff x="3553" y="5935"/>
              <a:chExt cx="467" cy="466"/>
            </a:xfrm>
          </p:grpSpPr>
          <p:sp>
            <p:nvSpPr>
              <p:cNvPr id="31" name="Text Box 8">
                <a:extLst>
                  <a:ext uri="{FF2B5EF4-FFF2-40B4-BE49-F238E27FC236}">
                    <a16:creationId xmlns:a16="http://schemas.microsoft.com/office/drawing/2014/main" id="{816E0D45-8A6E-4AC8-95E1-05551B65A3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50" y="6033"/>
                <a:ext cx="301" cy="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6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</a:p>
            </p:txBody>
          </p:sp>
          <p:sp>
            <p:nvSpPr>
              <p:cNvPr id="32" name="Oval 9">
                <a:extLst>
                  <a:ext uri="{FF2B5EF4-FFF2-40B4-BE49-F238E27FC236}">
                    <a16:creationId xmlns:a16="http://schemas.microsoft.com/office/drawing/2014/main" id="{95148667-32BE-4B23-8EDB-E7D5003F3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3" y="5935"/>
                <a:ext cx="467" cy="466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100000"/>
                    <a:lumOff val="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ru-RU" sz="1600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250F025C-24EE-439F-BE8C-BBA211213D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8296" y="338325"/>
              <a:ext cx="385263" cy="385374"/>
              <a:chOff x="3553" y="5935"/>
              <a:chExt cx="467" cy="466"/>
            </a:xfrm>
          </p:grpSpPr>
          <p:sp>
            <p:nvSpPr>
              <p:cNvPr id="29" name="Text Box 11">
                <a:extLst>
                  <a:ext uri="{FF2B5EF4-FFF2-40B4-BE49-F238E27FC236}">
                    <a16:creationId xmlns:a16="http://schemas.microsoft.com/office/drawing/2014/main" id="{265A68C1-A36C-4A71-994E-2E0071B7F3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50" y="6033"/>
                <a:ext cx="301" cy="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6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30" name="Oval 12">
                <a:extLst>
                  <a:ext uri="{FF2B5EF4-FFF2-40B4-BE49-F238E27FC236}">
                    <a16:creationId xmlns:a16="http://schemas.microsoft.com/office/drawing/2014/main" id="{AB5DEE6E-EAA5-4E77-B3EA-98EA887EC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3" y="5935"/>
                <a:ext cx="467" cy="466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100000"/>
                    <a:lumOff val="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ru-RU" sz="1600"/>
              </a:p>
            </p:txBody>
          </p:sp>
        </p:grpSp>
        <p:cxnSp>
          <p:nvCxnSpPr>
            <p:cNvPr id="11" name="AutoShape 13">
              <a:extLst>
                <a:ext uri="{FF2B5EF4-FFF2-40B4-BE49-F238E27FC236}">
                  <a16:creationId xmlns:a16="http://schemas.microsoft.com/office/drawing/2014/main" id="{B8D3F49F-5044-46E8-867A-84C3A8AB3C5B}"/>
                </a:ext>
              </a:extLst>
            </p:cNvPr>
            <p:cNvCxnSpPr>
              <a:cxnSpLocks noChangeShapeType="1"/>
              <a:stCxn id="34" idx="6"/>
              <a:endCxn id="12" idx="1"/>
            </p:cNvCxnSpPr>
            <p:nvPr/>
          </p:nvCxnSpPr>
          <p:spPr bwMode="auto">
            <a:xfrm>
              <a:off x="2390778" y="531438"/>
              <a:ext cx="310191" cy="7427"/>
            </a:xfrm>
            <a:prstGeom prst="straightConnector1">
              <a:avLst/>
            </a:prstGeom>
            <a:noFill/>
            <a:ln w="9525">
              <a:solidFill>
                <a:schemeClr val="tx1">
                  <a:lumMod val="100000"/>
                  <a:lumOff val="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Text Box 14">
              <a:extLst>
                <a:ext uri="{FF2B5EF4-FFF2-40B4-BE49-F238E27FC236}">
                  <a16:creationId xmlns:a16="http://schemas.microsoft.com/office/drawing/2014/main" id="{21CCB143-6864-4D9B-A289-D777FB195E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0969" y="419209"/>
              <a:ext cx="396813" cy="238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</a:t>
              </a:r>
              <a:r>
                <a:rPr lang="ru-RU" sz="1600" baseline="-25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Sl</a:t>
              </a:r>
              <a:endParaRPr lang="ru-RU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AutoShape 15">
              <a:extLst>
                <a:ext uri="{FF2B5EF4-FFF2-40B4-BE49-F238E27FC236}">
                  <a16:creationId xmlns:a16="http://schemas.microsoft.com/office/drawing/2014/main" id="{7508CCAC-31C1-44FC-8AF9-B0E5AADCFE19}"/>
                </a:ext>
              </a:extLst>
            </p:cNvPr>
            <p:cNvCxnSpPr>
              <a:cxnSpLocks noChangeShapeType="1"/>
              <a:stCxn id="12" idx="3"/>
              <a:endCxn id="30" idx="2"/>
            </p:cNvCxnSpPr>
            <p:nvPr/>
          </p:nvCxnSpPr>
          <p:spPr bwMode="auto">
            <a:xfrm flipV="1">
              <a:off x="3097782" y="531438"/>
              <a:ext cx="360514" cy="7427"/>
            </a:xfrm>
            <a:prstGeom prst="straightConnector1">
              <a:avLst/>
            </a:prstGeom>
            <a:noFill/>
            <a:ln w="9525">
              <a:solidFill>
                <a:schemeClr val="tx1">
                  <a:lumMod val="100000"/>
                  <a:lumOff val="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Text Box 16">
              <a:extLst>
                <a:ext uri="{FF2B5EF4-FFF2-40B4-BE49-F238E27FC236}">
                  <a16:creationId xmlns:a16="http://schemas.microsoft.com/office/drawing/2014/main" id="{BFD37AD7-E469-4CEE-95AA-30B4426EC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6232" y="257467"/>
              <a:ext cx="372064" cy="273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ru-RU" sz="1600" baseline="-25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Cl</a:t>
              </a:r>
              <a:endParaRPr lang="ru-RU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AutoShape 17">
              <a:extLst>
                <a:ext uri="{FF2B5EF4-FFF2-40B4-BE49-F238E27FC236}">
                  <a16:creationId xmlns:a16="http://schemas.microsoft.com/office/drawing/2014/main" id="{426BFCAA-5489-4B4F-9359-6F54EF573859}"/>
                </a:ext>
              </a:extLst>
            </p:cNvPr>
            <p:cNvCxnSpPr>
              <a:cxnSpLocks noChangeShapeType="1"/>
              <a:endCxn id="34" idx="2"/>
            </p:cNvCxnSpPr>
            <p:nvPr/>
          </p:nvCxnSpPr>
          <p:spPr bwMode="auto">
            <a:xfrm flipV="1">
              <a:off x="139421" y="531438"/>
              <a:ext cx="1866094" cy="16504"/>
            </a:xfrm>
            <a:prstGeom prst="straightConnector1">
              <a:avLst/>
            </a:prstGeom>
            <a:noFill/>
            <a:ln w="9525">
              <a:solidFill>
                <a:schemeClr val="tx1">
                  <a:lumMod val="100000"/>
                  <a:lumOff val="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id="{54E373CB-6C59-4DBA-9DE3-774058143A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5111" y="256642"/>
              <a:ext cx="372064" cy="273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ru-RU" sz="1600" baseline="-25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Sl</a:t>
              </a:r>
              <a:endParaRPr lang="ru-RU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AutoShape 19">
              <a:extLst>
                <a:ext uri="{FF2B5EF4-FFF2-40B4-BE49-F238E27FC236}">
                  <a16:creationId xmlns:a16="http://schemas.microsoft.com/office/drawing/2014/main" id="{AC586511-2C1B-479F-BA83-7B67A041A727}"/>
                </a:ext>
              </a:extLst>
            </p:cNvPr>
            <p:cNvCxnSpPr>
              <a:cxnSpLocks noChangeShapeType="1"/>
              <a:endCxn id="34" idx="1"/>
            </p:cNvCxnSpPr>
            <p:nvPr/>
          </p:nvCxnSpPr>
          <p:spPr bwMode="auto">
            <a:xfrm>
              <a:off x="214494" y="51163"/>
              <a:ext cx="1847119" cy="344114"/>
            </a:xfrm>
            <a:prstGeom prst="straightConnector1">
              <a:avLst/>
            </a:prstGeom>
            <a:noFill/>
            <a:ln w="9525">
              <a:solidFill>
                <a:schemeClr val="tx1">
                  <a:lumMod val="100000"/>
                  <a:lumOff val="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20">
              <a:extLst>
                <a:ext uri="{FF2B5EF4-FFF2-40B4-BE49-F238E27FC236}">
                  <a16:creationId xmlns:a16="http://schemas.microsoft.com/office/drawing/2014/main" id="{8B4AC90B-C76F-4004-A617-C02230CB43FC}"/>
                </a:ext>
              </a:extLst>
            </p:cNvPr>
            <p:cNvCxnSpPr>
              <a:cxnSpLocks noChangeShapeType="1"/>
              <a:endCxn id="34" idx="3"/>
            </p:cNvCxnSpPr>
            <p:nvPr/>
          </p:nvCxnSpPr>
          <p:spPr bwMode="auto">
            <a:xfrm flipV="1">
              <a:off x="139421" y="667599"/>
              <a:ext cx="1922192" cy="365570"/>
            </a:xfrm>
            <a:prstGeom prst="straightConnector1">
              <a:avLst/>
            </a:prstGeom>
            <a:noFill/>
            <a:ln w="9525">
              <a:solidFill>
                <a:schemeClr val="tx1">
                  <a:lumMod val="100000"/>
                  <a:lumOff val="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21">
              <a:extLst>
                <a:ext uri="{FF2B5EF4-FFF2-40B4-BE49-F238E27FC236}">
                  <a16:creationId xmlns:a16="http://schemas.microsoft.com/office/drawing/2014/main" id="{A5B24129-6D41-4931-95C4-DADE9F1388B4}"/>
                </a:ext>
              </a:extLst>
            </p:cNvPr>
            <p:cNvCxnSpPr>
              <a:cxnSpLocks noChangeShapeType="1"/>
              <a:endCxn id="32" idx="3"/>
            </p:cNvCxnSpPr>
            <p:nvPr/>
          </p:nvCxnSpPr>
          <p:spPr bwMode="auto">
            <a:xfrm>
              <a:off x="776302" y="901960"/>
              <a:ext cx="1307586" cy="967151"/>
            </a:xfrm>
            <a:prstGeom prst="straightConnector1">
              <a:avLst/>
            </a:prstGeom>
            <a:noFill/>
            <a:ln w="9525">
              <a:solidFill>
                <a:schemeClr val="tx1">
                  <a:lumMod val="100000"/>
                  <a:lumOff val="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22">
              <a:extLst>
                <a:ext uri="{FF2B5EF4-FFF2-40B4-BE49-F238E27FC236}">
                  <a16:creationId xmlns:a16="http://schemas.microsoft.com/office/drawing/2014/main" id="{6BBE2149-759E-4259-B7F4-3F8BAE5E819B}"/>
                </a:ext>
              </a:extLst>
            </p:cNvPr>
            <p:cNvCxnSpPr>
              <a:cxnSpLocks noChangeShapeType="1"/>
              <a:endCxn id="32" idx="2"/>
            </p:cNvCxnSpPr>
            <p:nvPr/>
          </p:nvCxnSpPr>
          <p:spPr bwMode="auto">
            <a:xfrm>
              <a:off x="834050" y="535564"/>
              <a:ext cx="1193739" cy="1198212"/>
            </a:xfrm>
            <a:prstGeom prst="straightConnector1">
              <a:avLst/>
            </a:prstGeom>
            <a:noFill/>
            <a:ln w="9525">
              <a:solidFill>
                <a:schemeClr val="tx1">
                  <a:lumMod val="100000"/>
                  <a:lumOff val="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23">
              <a:extLst>
                <a:ext uri="{FF2B5EF4-FFF2-40B4-BE49-F238E27FC236}">
                  <a16:creationId xmlns:a16="http://schemas.microsoft.com/office/drawing/2014/main" id="{69E91DB8-6C73-4607-B2BD-7482C73AAB83}"/>
                </a:ext>
              </a:extLst>
            </p:cNvPr>
            <p:cNvCxnSpPr>
              <a:cxnSpLocks noChangeShapeType="1"/>
              <a:endCxn id="32" idx="1"/>
            </p:cNvCxnSpPr>
            <p:nvPr/>
          </p:nvCxnSpPr>
          <p:spPr bwMode="auto">
            <a:xfrm>
              <a:off x="900048" y="169169"/>
              <a:ext cx="1183839" cy="1429272"/>
            </a:xfrm>
            <a:prstGeom prst="straightConnector1">
              <a:avLst/>
            </a:prstGeom>
            <a:noFill/>
            <a:ln w="9525">
              <a:solidFill>
                <a:schemeClr val="tx1">
                  <a:lumMod val="100000"/>
                  <a:lumOff val="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24">
              <a:extLst>
                <a:ext uri="{FF2B5EF4-FFF2-40B4-BE49-F238E27FC236}">
                  <a16:creationId xmlns:a16="http://schemas.microsoft.com/office/drawing/2014/main" id="{2F2F1F35-D96D-43CC-92F7-C23021C09FB5}"/>
                </a:ext>
              </a:extLst>
            </p:cNvPr>
            <p:cNvCxnSpPr>
              <a:cxnSpLocks noChangeShapeType="1"/>
              <a:endCxn id="23" idx="2"/>
            </p:cNvCxnSpPr>
            <p:nvPr/>
          </p:nvCxnSpPr>
          <p:spPr bwMode="auto">
            <a:xfrm flipH="1" flipV="1">
              <a:off x="2204334" y="1326120"/>
              <a:ext cx="7425" cy="215381"/>
            </a:xfrm>
            <a:prstGeom prst="straightConnector1">
              <a:avLst/>
            </a:prstGeom>
            <a:noFill/>
            <a:ln w="9525">
              <a:solidFill>
                <a:schemeClr val="tx1">
                  <a:lumMod val="100000"/>
                  <a:lumOff val="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 Box 25">
              <a:extLst>
                <a:ext uri="{FF2B5EF4-FFF2-40B4-BE49-F238E27FC236}">
                  <a16:creationId xmlns:a16="http://schemas.microsoft.com/office/drawing/2014/main" id="{83461592-4971-4D41-9650-06BCC39B3F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5515" y="1087633"/>
              <a:ext cx="396813" cy="238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</a:t>
              </a:r>
              <a:r>
                <a:rPr lang="ru-RU" sz="1600" baseline="-25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</a:t>
              </a:r>
              <a:endParaRPr lang="ru-RU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AutoShape 26">
              <a:extLst>
                <a:ext uri="{FF2B5EF4-FFF2-40B4-BE49-F238E27FC236}">
                  <a16:creationId xmlns:a16="http://schemas.microsoft.com/office/drawing/2014/main" id="{D4590C69-6534-437A-B692-64482BAA9F88}"/>
                </a:ext>
              </a:extLst>
            </p:cNvPr>
            <p:cNvCxnSpPr>
              <a:cxnSpLocks noChangeShapeType="1"/>
              <a:stCxn id="23" idx="0"/>
              <a:endCxn id="34" idx="4"/>
            </p:cNvCxnSpPr>
            <p:nvPr/>
          </p:nvCxnSpPr>
          <p:spPr bwMode="auto">
            <a:xfrm flipH="1" flipV="1">
              <a:off x="2198559" y="723713"/>
              <a:ext cx="5775" cy="363920"/>
            </a:xfrm>
            <a:prstGeom prst="straightConnector1">
              <a:avLst/>
            </a:prstGeom>
            <a:noFill/>
            <a:ln w="9525">
              <a:solidFill>
                <a:schemeClr val="tx1">
                  <a:lumMod val="100000"/>
                  <a:lumOff val="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Text Box 27">
              <a:extLst>
                <a:ext uri="{FF2B5EF4-FFF2-40B4-BE49-F238E27FC236}">
                  <a16:creationId xmlns:a16="http://schemas.microsoft.com/office/drawing/2014/main" id="{FDC86BAF-F9AD-417B-80A7-4C4BA37762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6608" y="813662"/>
              <a:ext cx="372064" cy="273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</a:t>
              </a:r>
              <a:r>
                <a:rPr lang="ru-RU" sz="1600" baseline="-25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Sl</a:t>
              </a:r>
              <a:endParaRPr lang="ru-RU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AutoShape 30">
              <a:extLst>
                <a:ext uri="{FF2B5EF4-FFF2-40B4-BE49-F238E27FC236}">
                  <a16:creationId xmlns:a16="http://schemas.microsoft.com/office/drawing/2014/main" id="{27BAF420-CF35-40C0-8D7A-360D82D2133F}"/>
                </a:ext>
              </a:extLst>
            </p:cNvPr>
            <p:cNvCxnSpPr>
              <a:cxnSpLocks noChangeShapeType="1"/>
              <a:endCxn id="30" idx="3"/>
            </p:cNvCxnSpPr>
            <p:nvPr/>
          </p:nvCxnSpPr>
          <p:spPr bwMode="auto">
            <a:xfrm flipV="1">
              <a:off x="3097782" y="667599"/>
              <a:ext cx="416612" cy="146063"/>
            </a:xfrm>
            <a:prstGeom prst="straightConnector1">
              <a:avLst/>
            </a:prstGeom>
            <a:noFill/>
            <a:ln w="9525">
              <a:solidFill>
                <a:schemeClr val="tx1">
                  <a:lumMod val="100000"/>
                  <a:lumOff val="0"/>
                </a:schemeClr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AutoShape 31">
              <a:extLst>
                <a:ext uri="{FF2B5EF4-FFF2-40B4-BE49-F238E27FC236}">
                  <a16:creationId xmlns:a16="http://schemas.microsoft.com/office/drawing/2014/main" id="{8A280FE4-1EDF-448F-8D6E-4E25503ADB93}"/>
                </a:ext>
              </a:extLst>
            </p:cNvPr>
            <p:cNvCxnSpPr>
              <a:cxnSpLocks noChangeShapeType="1"/>
              <a:endCxn id="30" idx="4"/>
            </p:cNvCxnSpPr>
            <p:nvPr/>
          </p:nvCxnSpPr>
          <p:spPr bwMode="auto">
            <a:xfrm flipV="1">
              <a:off x="3252052" y="723713"/>
              <a:ext cx="399288" cy="308630"/>
            </a:xfrm>
            <a:prstGeom prst="straightConnector1">
              <a:avLst/>
            </a:prstGeom>
            <a:noFill/>
            <a:ln w="9525">
              <a:solidFill>
                <a:schemeClr val="tx1">
                  <a:lumMod val="100000"/>
                  <a:lumOff val="0"/>
                </a:schemeClr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Text Box 32">
              <a:extLst>
                <a:ext uri="{FF2B5EF4-FFF2-40B4-BE49-F238E27FC236}">
                  <a16:creationId xmlns:a16="http://schemas.microsoft.com/office/drawing/2014/main" id="{FF7A8C0C-6CD6-44B8-838C-002D7AFD0A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5111" y="1459805"/>
              <a:ext cx="372064" cy="273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ru-RU" sz="1600" baseline="-25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Sl</a:t>
              </a:r>
              <a:endParaRPr lang="ru-RU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025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BF50E-8B2B-4937-912C-6B06C9CB2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Связи между плоскостями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E209E2F-D359-451A-A898-403889931E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41341" y="1211263"/>
            <a:ext cx="4899318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11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BF50E-8B2B-4937-912C-6B06C9CB2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Сложные клетки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8102712-A799-47A2-9DC2-F4C02CAEA6D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𝐶𝑙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𝐶𝑙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𝐶𝑙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𝑆𝑙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ru-RU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ru-RU" sz="200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,0)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ru-RU" sz="200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,0)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𝐶𝑙</m:t>
                        </m:r>
                      </m:sub>
                    </m:sSub>
                    <m:d>
                      <m:d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ru-RU" sz="1800" dirty="0"/>
                  <a:t> - сила постоянных возбуждающих связей, сходящихся от группы S-ячеек, которые распространяются в пределах радиуса </a:t>
                </a:r>
                <a:r>
                  <a:rPr lang="ru-RU" sz="1800" i="1" dirty="0" err="1"/>
                  <a:t>A</a:t>
                </a:r>
                <a:r>
                  <a:rPr lang="ru-RU" sz="1800" i="1" baseline="-25000" dirty="0" err="1"/>
                  <a:t>Cl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8102712-A799-47A2-9DC2-F4C02CAEA6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7192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BF50E-8B2B-4937-912C-6B06C9CB2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 по правилу </a:t>
            </a:r>
            <a:r>
              <a:rPr lang="ru-RU" dirty="0" err="1"/>
              <a:t>Хебба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8102712-A799-47A2-9DC2-F4C02CAEA6D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00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𝜅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𝑆𝑙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𝐶𝑙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𝜅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𝑆𝑙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𝐶𝑙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𝑆𝑙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𝑆𝑙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ru-RU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𝜅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ru-RU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ru-RU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𝑆𝑙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ru-RU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8102712-A799-47A2-9DC2-F4C02CAEA6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t="-8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99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ru-RU" sz="2000" dirty="0">
                    <a:latin typeface="Golos Text" panose="020B0503020202020204"/>
                  </a:rPr>
                  <a:t>Операция в функциональном анализе</a:t>
                </a:r>
                <a:r>
                  <a:rPr lang="en-US" sz="2000" dirty="0">
                    <a:latin typeface="Golos Text" panose="020B0503020202020204"/>
                  </a:rPr>
                  <a:t> (</a:t>
                </a:r>
                <a:r>
                  <a:rPr lang="ru-RU" sz="2000" dirty="0">
                    <a:latin typeface="Golos Text" panose="020B0503020202020204"/>
                  </a:rPr>
                  <a:t>особый вид интегрального преобразования</a:t>
                </a:r>
                <a:r>
                  <a:rPr lang="en-US" sz="2000" dirty="0">
                    <a:latin typeface="Golos Text" panose="020B0503020202020204"/>
                  </a:rPr>
                  <a:t>)</a:t>
                </a:r>
                <a:r>
                  <a:rPr lang="ru-RU" sz="2000" dirty="0">
                    <a:latin typeface="Golos Text" panose="020B0503020202020204"/>
                  </a:rPr>
                  <a:t>, которая при применении к двум функциям возвращает третью, соответствующую </a:t>
                </a:r>
                <a:r>
                  <a:rPr lang="ru-RU" sz="2000" dirty="0" err="1">
                    <a:latin typeface="Golos Text" panose="020B0503020202020204"/>
                  </a:rPr>
                  <a:t>взаимнокорреляционной</a:t>
                </a:r>
                <a:r>
                  <a:rPr lang="ru-RU" sz="2000" dirty="0">
                    <a:latin typeface="Golos Text" panose="020B0503020202020204"/>
                  </a:rPr>
                  <a:t> функции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latin typeface="Golos Text" panose="020B0503020202020204"/>
                  </a:rPr>
                  <a:t> </a:t>
                </a:r>
                <a:r>
                  <a:rPr lang="ru-RU" sz="2000" dirty="0">
                    <a:latin typeface="Golos Text" panose="020B0503020202020204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ru-RU" sz="2000" dirty="0">
                  <a:latin typeface="Golos Text" panose="020B050302020202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≝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</m:oMath>
                  </m:oMathPara>
                </a14:m>
                <a:endParaRPr lang="ru-RU" sz="1800" dirty="0">
                  <a:latin typeface="Golos Text" panose="020B0503020202020204"/>
                </a:endParaRPr>
              </a:p>
              <a:p>
                <a:r>
                  <a:rPr lang="ru-RU" sz="1800" dirty="0">
                    <a:latin typeface="Golos Text" panose="020B0503020202020204"/>
                  </a:rPr>
                  <a:t>В дискретном – скалярное произведение двух векторов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1800" dirty="0">
                  <a:latin typeface="Golos Text" panose="020B0503020202020204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816" t="-1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006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527B8-6DFB-4826-A77A-1DE89814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Глубокое 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328D5A-56DD-452C-A5A4-CD22E0F49E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Ограниченная машина Больцмана и глубокие сети доверия (</a:t>
            </a:r>
            <a:r>
              <a:rPr lang="en-US" sz="2000" dirty="0"/>
              <a:t>DBN</a:t>
            </a:r>
            <a:r>
              <a:rPr lang="ru-RU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/>
              <a:t>Сверточная</a:t>
            </a:r>
            <a:r>
              <a:rPr lang="ru-RU" sz="2000" dirty="0"/>
              <a:t> нейронная сеть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Каскадный </a:t>
            </a:r>
            <a:r>
              <a:rPr lang="ru-RU" sz="2000" dirty="0" err="1"/>
              <a:t>автокодировщик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23962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C6CCBF-FA44-423A-998C-030A3C0E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VGG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7C7133E-19DA-4BD8-BF9F-919022D0BB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https://habrastorage.org/webt/ax/bv/3p/axbv3pkvt_sfy65zy4oxspzyis4.png">
            <a:extLst>
              <a:ext uri="{FF2B5EF4-FFF2-40B4-BE49-F238E27FC236}">
                <a16:creationId xmlns:a16="http://schemas.microsoft.com/office/drawing/2014/main" id="{9BDFBDA6-7573-4A6C-9CC9-05FEEABA3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1969" y="985552"/>
            <a:ext cx="4183677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752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EDBD31-8297-420D-BA29-C5C0C171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VGG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722AA5-9955-410A-8A18-69774778AD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https://habrastorage.org/webt/x7/rk/yj/x7rkyjkvxchmnso5gd56gf83eec.png">
            <a:extLst>
              <a:ext uri="{FF2B5EF4-FFF2-40B4-BE49-F238E27FC236}">
                <a16:creationId xmlns:a16="http://schemas.microsoft.com/office/drawing/2014/main" id="{2FC5D0B0-9D88-4B9E-8B12-EFDD9EE42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58299"/>
            <a:ext cx="6336704" cy="328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361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2753FB1D-8B30-4D5E-92E1-8BA77E28C9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64DA777-F365-4D16-AB37-A06BE3C2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Блок остатка (</a:t>
            </a:r>
            <a:r>
              <a:rPr lang="en-US" dirty="0"/>
              <a:t>residual)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505E1A-5638-46EB-9083-D5465DD0CE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ru-RU" sz="1600" dirty="0">
                <a:latin typeface="Golos Text" panose="020B0503020202020204" pitchFamily="34" charset="0"/>
                <a:ea typeface="Golos Text" panose="020B0503020202020204" pitchFamily="34" charset="0"/>
              </a:rPr>
              <a:t>Более глубокие слои предсказывают разницу между тем, что выдают предыдущие слои и целевыми переменными</a:t>
            </a:r>
          </a:p>
          <a:p>
            <a:r>
              <a:rPr lang="ru-RU" sz="1600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если в весах некого уровня будет везде 0, он просто пропустит дальше чистый сигнал</a:t>
            </a:r>
            <a:endParaRPr lang="ru-RU" sz="1600" dirty="0">
              <a:solidFill>
                <a:srgbClr val="262626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79073D-CA1D-4393-A20B-3ED20A609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71" y="1110014"/>
            <a:ext cx="280579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93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BF571-E573-4920-91ED-D119AC99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Ошибка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E3D15E-F935-4FC3-BE1B-71E5C73C67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D249A9-70E2-452A-9B94-C2F06A1A5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72" y="1282822"/>
            <a:ext cx="557217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0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D1732-2DB4-4CCB-9128-1814CFF6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ResNet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C96C42-8D0F-4E94-9AEA-D5B0FDD006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940A56-5013-486A-9957-E79EDEB7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51231" y="-1560109"/>
            <a:ext cx="4060664" cy="912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20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E8AF472-D2CE-413E-8591-C1AA3547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Ошибка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7F12B28-B6BB-431F-8FDF-43B9AEBCAD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D0B9D8-F4A8-4006-B450-EFB4D8D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9" y="1419622"/>
            <a:ext cx="9003441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11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8AE51-316B-4D37-80B8-A42BC51B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GoogleLeNet</a:t>
            </a:r>
            <a:r>
              <a:rPr lang="en-US" dirty="0"/>
              <a:t> (Inception v1)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8A5112-0BBD-4285-830A-79E4B32BB1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3990CF92-9829-4ABD-8D36-5F555C6A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5550"/>
            <a:ext cx="9144000" cy="269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77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109B0F-D2B4-445D-92A8-EB4BA991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Свертка 1</a:t>
            </a:r>
            <a:r>
              <a:rPr lang="en-US" dirty="0"/>
              <a:t>x1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4BE710-0E75-42AE-B7E4-DC363C02B8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Линейный фильтр, применяющийся по всей картинке, чтобы взять текущее количество измерений, и линейно их смешать в меньшее</a:t>
            </a:r>
            <a:endParaRPr lang="ru-RU" sz="1800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909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CEB58F-35F4-4F98-B953-D1F59A3A1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Несколько выходов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78178-98F1-4114-9325-AAFD6C78BA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2200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предсказывают тот же класс на основе низких уровней, чтобы до нижних уровней сигнал доходил побыстрее</a:t>
            </a:r>
            <a:endParaRPr lang="en-US" sz="2200" b="0" i="0" dirty="0">
              <a:solidFill>
                <a:srgbClr val="111111"/>
              </a:solidFill>
              <a:effectLst/>
              <a:latin typeface="Golos Text" panose="020B0503020202020204" pitchFamily="34" charset="0"/>
              <a:ea typeface="Golos Text" panose="020B0503020202020204" pitchFamily="34" charset="0"/>
            </a:endParaRPr>
          </a:p>
          <a:p>
            <a:r>
              <a:rPr lang="ru-RU" sz="2200" dirty="0">
                <a:solidFill>
                  <a:srgbClr val="11111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По сути, являются дополнительной регуляризацией</a:t>
            </a:r>
            <a:endParaRPr lang="ru-RU" sz="2200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98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Математическая свертка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F3D6E15-7E21-4186-A7B7-7057CFFAF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1600" dirty="0"/>
              <a:t>Операцию свёртки можно интерпретировать как «схожесть» одной функции с отражённой и сдвинутой копией другой</a:t>
            </a:r>
            <a:endParaRPr lang="en-US" sz="1600" dirty="0"/>
          </a:p>
          <a:p>
            <a:endParaRPr lang="ru-RU" sz="1600" dirty="0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A2B03475-96AC-49F2-B123-095529A5E4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CA26C6-A443-4C0B-A4D7-7B9D7C3B889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06" y="1153886"/>
            <a:ext cx="44577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171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Принципы построения </a:t>
            </a:r>
            <a:r>
              <a:rPr lang="en-US" dirty="0"/>
              <a:t>Google Inception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Построение архитектуры, эффективной в вычислениях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262626"/>
                </a:solidFill>
              </a:rPr>
              <a:t>Сигналы в пространстве близки друг к другу и часто скоррелированы – можно уменьшить размерность свертки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262626"/>
                </a:solidFill>
              </a:rPr>
              <a:t>Нужно увеличить и ширину и глубину сети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262626"/>
                </a:solidFill>
              </a:rPr>
              <a:t>Плохо иметь «бутылочные горлышки»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262626"/>
                </a:solidFill>
              </a:rPr>
              <a:t>Широкие слои обучаются быстрее</a:t>
            </a: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565469-1716-4154-9598-5F5FC726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Модификация блока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0411E9-EF34-42C3-9546-894EAE72E9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Замена свертки 5*5 на две последовательных свертки 3*3 из-за скоррелированных сигналов, точно есть потери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rgbClr val="262626"/>
                </a:solidFill>
              </a:rPr>
              <a:t>Замена свертки 3*3 на 3*1+1*3</a:t>
            </a:r>
          </a:p>
        </p:txBody>
      </p:sp>
      <p:pic>
        <p:nvPicPr>
          <p:cNvPr id="8" name="Picture 2" descr="https://habrastorage.org/files/623/6a4/fa1/6236a4fa10934720b92734e9df7bc1e6.png">
            <a:extLst>
              <a:ext uri="{FF2B5EF4-FFF2-40B4-BE49-F238E27FC236}">
                <a16:creationId xmlns:a16="http://schemas.microsoft.com/office/drawing/2014/main" id="{1A799E36-5E7C-415B-AA8D-BF08F9F4D24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" r="343"/>
          <a:stretch>
            <a:fillRect/>
          </a:stretch>
        </p:blipFill>
        <p:spPr bwMode="auto">
          <a:xfrm>
            <a:off x="457200" y="936625"/>
            <a:ext cx="4608513" cy="38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">
            <a:extLst>
              <a:ext uri="{FF2B5EF4-FFF2-40B4-BE49-F238E27FC236}">
                <a16:creationId xmlns:a16="http://schemas.microsoft.com/office/drawing/2014/main" id="{31CFE021-AE8B-4090-80D7-2E7F63AC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93" y="3061125"/>
            <a:ext cx="1758507" cy="212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55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A4617-8376-478B-8C94-919DB980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Модификация основного блока и </a:t>
            </a:r>
            <a:r>
              <a:rPr lang="ru-RU" dirty="0" err="1"/>
              <a:t>пулинга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9F32EE-400F-404E-BAC5-0ED5716D4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 descr="https://habrastorage.org/files/ae6/f2e/f1f/ae6f2ef1f08a432f87fd6ec4efb709f5.png">
            <a:extLst>
              <a:ext uri="{FF2B5EF4-FFF2-40B4-BE49-F238E27FC236}">
                <a16:creationId xmlns:a16="http://schemas.microsoft.com/office/drawing/2014/main" id="{B7A62663-79A7-4017-BF5E-52AFF498A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03515"/>
            <a:ext cx="6342060" cy="361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habrastorage.org/files/09b/0fd/4c4/09b0fd4c4f734b13b68ac5c88fa9da7a.png">
            <a:extLst>
              <a:ext uri="{FF2B5EF4-FFF2-40B4-BE49-F238E27FC236}">
                <a16:creationId xmlns:a16="http://schemas.microsoft.com/office/drawing/2014/main" id="{56240040-B1E7-41F9-8E41-C5A41D29A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4" y="1082357"/>
            <a:ext cx="2667317" cy="350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28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57F57-B7FB-40A9-9DFD-3697C0C8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Google Inception v3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2077ED-8B95-4A8B-BACF-0A031D00A2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ru-RU" sz="2000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816BD518-344F-4E1E-BA47-E44D0EA6A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9081"/>
            <a:ext cx="9144000" cy="341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744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40D260-9B47-4DF2-8672-622734E9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Ядра сверток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83EF25-B22B-4FB9-BE76-23FE655562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753E6ADB-7755-402F-ABBC-07E7C2E3E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75606"/>
            <a:ext cx="42291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">
            <a:extLst>
              <a:ext uri="{FF2B5EF4-FFF2-40B4-BE49-F238E27FC236}">
                <a16:creationId xmlns:a16="http://schemas.microsoft.com/office/drawing/2014/main" id="{294D59D6-100F-4EC4-8BFF-4D859147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275606"/>
            <a:ext cx="43815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707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70888C-B6CD-4DDE-A8FB-1097AEE5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EfficientNet</a:t>
            </a:r>
            <a:endParaRPr lang="ru-RU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E06CF4F-70B3-4F58-A8D5-C296A33B05C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30083"/>
            <a:ext cx="7467600" cy="221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773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382E55-2C95-4C45-B920-7D53540F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Модули </a:t>
            </a:r>
            <a:r>
              <a:rPr lang="en-US" dirty="0" err="1"/>
              <a:t>EfficientNet</a:t>
            </a:r>
            <a:endParaRPr lang="ru-RU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EAFBBC2-B611-4EAC-B229-3E7724A00DA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82027"/>
            <a:ext cx="7467600" cy="310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922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85BE22-12EB-407D-9530-378E23D19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EfficientNet-B0</a:t>
            </a:r>
            <a:endParaRPr lang="ru-RU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6672092-B06F-4E75-9C65-924A9AB0447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" y="1193006"/>
            <a:ext cx="83343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037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B2B12-24B0-43D5-8857-52AC09EF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RetinaNet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DB067C-B612-4BF3-8480-0C5E879F02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dirty="0" err="1"/>
              <a:t>Backbone</a:t>
            </a:r>
            <a:r>
              <a:rPr lang="ru-RU" sz="1600" dirty="0"/>
              <a:t> – основная (базовая) сеть, служащая для извлечения признаков из поступающего на вход изображения. Данная часть сети является вариативной и в её основу могут входить классификационные нейросети, такие как </a:t>
            </a:r>
            <a:r>
              <a:rPr lang="ru-RU" sz="1600" dirty="0" err="1"/>
              <a:t>ResNet</a:t>
            </a:r>
            <a:r>
              <a:rPr lang="ru-RU" sz="1600" dirty="0"/>
              <a:t>, VGG, </a:t>
            </a:r>
            <a:r>
              <a:rPr lang="ru-RU" sz="1600" dirty="0" err="1"/>
              <a:t>EfficientNet</a:t>
            </a:r>
            <a:r>
              <a:rPr lang="ru-RU" sz="1600" dirty="0"/>
              <a:t> и другие;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err="1"/>
              <a:t>Feature</a:t>
            </a:r>
            <a:r>
              <a:rPr lang="ru-RU" sz="1600" dirty="0"/>
              <a:t> </a:t>
            </a:r>
            <a:r>
              <a:rPr lang="ru-RU" sz="1600" dirty="0" err="1"/>
              <a:t>Pyramid</a:t>
            </a:r>
            <a:r>
              <a:rPr lang="ru-RU" sz="1600" dirty="0"/>
              <a:t> Net (FPN) – </a:t>
            </a:r>
            <a:r>
              <a:rPr lang="ru-RU" sz="1600" dirty="0" err="1"/>
              <a:t>свёрточная</a:t>
            </a:r>
            <a:r>
              <a:rPr lang="ru-RU" sz="1600" dirty="0"/>
              <a:t> нейронная сеть, построенная в виде пирамиды, служащая для объединения достоинств карт признаков нижних и верхних уровней сети, первые имеют высокое разрешение, но низкую семантическую, обобщающую способность; вторые — наоборот;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err="1"/>
              <a:t>Classification</a:t>
            </a:r>
            <a:r>
              <a:rPr lang="ru-RU" sz="1600" dirty="0"/>
              <a:t> </a:t>
            </a:r>
            <a:r>
              <a:rPr lang="ru-RU" sz="1600" dirty="0" err="1"/>
              <a:t>Subnet</a:t>
            </a:r>
            <a:r>
              <a:rPr lang="ru-RU" sz="1600" dirty="0"/>
              <a:t> – подсеть, извлекающая из FPN информацию о классах объектов, решая задачу классификации;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err="1"/>
              <a:t>Regression</a:t>
            </a:r>
            <a:r>
              <a:rPr lang="ru-RU" sz="1600" dirty="0"/>
              <a:t> </a:t>
            </a:r>
            <a:r>
              <a:rPr lang="ru-RU" sz="1600" dirty="0" err="1"/>
              <a:t>Subnet</a:t>
            </a:r>
            <a:r>
              <a:rPr lang="ru-RU" sz="1600" dirty="0"/>
              <a:t> – подсеть, извлекающая из FPN информацию о координатах объектов на изображении, решая задачу регрессии.</a:t>
            </a:r>
          </a:p>
        </p:txBody>
      </p:sp>
    </p:spTree>
    <p:extLst>
      <p:ext uri="{BB962C8B-B14F-4D97-AF65-F5344CB8AC3E}">
        <p14:creationId xmlns:p14="http://schemas.microsoft.com/office/powerpoint/2010/main" val="883430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258BEA-CA79-49F2-B47D-726FD5DCA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RetinaNet</a:t>
            </a:r>
            <a:endParaRPr lang="ru-RU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EF190EA-2981-4740-9D08-81F56455214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0810"/>
            <a:ext cx="7467600" cy="190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340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Плавающее окно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168DA9C-D171-4993-9CB8-D7EECFA318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445" y="1211263"/>
            <a:ext cx="472311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5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B564F563-E01F-4ABC-8499-215B9720D1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79964F-7946-489A-A337-1A531819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FPN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25ECC3C-1EAE-47FD-A207-6AE030FEF5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Восходящий путь представляет собой иерархическую пирамиду – последовательность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свёрточных</a:t>
            </a:r>
            <a:r>
              <a:rPr lang="ru-RU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 слоёв с уменьшающейся размерностью, в нашем случае –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backbone</a:t>
            </a:r>
            <a:r>
              <a:rPr lang="ru-RU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 сеть.</a:t>
            </a:r>
            <a:endParaRPr lang="en-US" b="0" i="0" dirty="0">
              <a:solidFill>
                <a:srgbClr val="111111"/>
              </a:solidFill>
              <a:effectLst/>
              <a:latin typeface="Golos Text" panose="020B0503020202020204" pitchFamily="34" charset="0"/>
              <a:ea typeface="Golos Text" panose="020B0503020202020204" pitchFamily="34" charset="0"/>
            </a:endParaRPr>
          </a:p>
          <a:p>
            <a:r>
              <a:rPr lang="ru-RU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Верхние слои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сверточной</a:t>
            </a:r>
            <a:r>
              <a:rPr lang="ru-RU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 сети имеют большее семантическое значение, но меньшее разрешение, а нижние наоборот</a:t>
            </a:r>
            <a:r>
              <a:rPr lang="en-US" dirty="0">
                <a:solidFill>
                  <a:srgbClr val="11111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.</a:t>
            </a:r>
            <a:endParaRPr lang="en-US" b="0" i="0" dirty="0">
              <a:solidFill>
                <a:srgbClr val="111111"/>
              </a:solidFill>
              <a:effectLst/>
              <a:latin typeface="Golos Text" panose="020B0503020202020204" pitchFamily="34" charset="0"/>
              <a:ea typeface="Golos Text" panose="020B0503020202020204" pitchFamily="34" charset="0"/>
            </a:endParaRPr>
          </a:p>
          <a:p>
            <a:r>
              <a:rPr lang="ru-RU" b="0" i="0" dirty="0" err="1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Bottom-up</a:t>
            </a:r>
            <a:r>
              <a:rPr lang="ru-RU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pathway</a:t>
            </a:r>
            <a:r>
              <a:rPr lang="ru-RU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 имеет уязвимость при извлечении признаков – потеря важной информации об объекте, например из-за зашумления небольшого, но значимого, объекта фоном, так как к концу сети информация сильно сжата и обобщена.</a:t>
            </a:r>
            <a:endParaRPr lang="ru-RU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CAFBA711-3191-4EAF-8B56-2BCF193AE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81" y="1177698"/>
            <a:ext cx="44767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338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56EDE79-D8A6-4983-A9D1-A6960C776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FPN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965AF7C-8AD7-4F6C-9F5C-EDA1A44435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Нисходящий путь</a:t>
            </a:r>
            <a:r>
              <a:rPr lang="en-US" sz="1800" dirty="0">
                <a:solidFill>
                  <a:srgbClr val="11111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.</a:t>
            </a:r>
          </a:p>
          <a:p>
            <a:r>
              <a:rPr lang="ru-RU" sz="1800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Карты признаков верхнего слоя этой пирамиды имеют размер карт признаков верхнего слоя </a:t>
            </a:r>
            <a:r>
              <a:rPr lang="ru-RU" sz="1800" b="0" i="0" dirty="0" err="1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bottom-up</a:t>
            </a:r>
            <a:r>
              <a:rPr lang="ru-RU" sz="1800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 пирамиды и увеличиваются вдвое методом ближайшего соседа по направлению вниз.</a:t>
            </a:r>
            <a:endParaRPr lang="ru-RU" sz="1800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A64BF3A-7938-4C4C-9ED6-AF0C29A75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73" y="2787270"/>
            <a:ext cx="24765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086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35A60716-38DA-4958-A0DB-E432251AA0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DCC1E01-D003-4584-8E46-C071E281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ECF699-7192-480D-87C0-B0BCD6055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1600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карты признаков соответствующих слоёв </a:t>
            </a:r>
            <a:r>
              <a:rPr lang="ru-RU" sz="1600" b="0" i="0" dirty="0" err="1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bottom-up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 и </a:t>
            </a:r>
            <a:r>
              <a:rPr lang="ru-RU" sz="1600" b="0" i="0" dirty="0" err="1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top-down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 пирамид поэлементно складываются, причём карты из </a:t>
            </a:r>
            <a:r>
              <a:rPr lang="ru-RU" sz="1600" b="0" i="0" dirty="0" err="1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bottom-up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 проходят свёртку 1*1</a:t>
            </a:r>
            <a:endParaRPr lang="en-US" sz="1600" b="0" i="0" dirty="0">
              <a:solidFill>
                <a:srgbClr val="111111"/>
              </a:solidFill>
              <a:effectLst/>
              <a:latin typeface="Golos Text" panose="020B0503020202020204" pitchFamily="34" charset="0"/>
              <a:ea typeface="Golos Text" panose="020B0503020202020204" pitchFamily="34" charset="0"/>
            </a:endParaRPr>
          </a:p>
          <a:p>
            <a:endParaRPr lang="en-US" sz="1600" dirty="0">
              <a:solidFill>
                <a:srgbClr val="11111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  <a:p>
            <a:r>
              <a:rPr lang="ru-RU" sz="1600" dirty="0">
                <a:solidFill>
                  <a:srgbClr val="11111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Решают проблему затухания градиентов</a:t>
            </a:r>
            <a:endParaRPr lang="ru-RU" sz="1600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D47517-2F15-4DF6-BC60-50743E35B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50" y="1045952"/>
            <a:ext cx="4113811" cy="364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9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49B6B6-6C88-40D6-9210-8E971A85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Якорные рамки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6840739-6486-4F4B-8327-6B734187558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415" y="1211263"/>
            <a:ext cx="5031169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124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68196D-C106-4877-B4CF-8B0758CF5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Нейросеть видит текстуры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FA6BEF-08B6-4C1B-846D-7C363075B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https://habrastorage.org/getpro/habr/post_images/953/444/41f/95344441f850333698aa94694c254d32.jpg">
            <a:extLst>
              <a:ext uri="{FF2B5EF4-FFF2-40B4-BE49-F238E27FC236}">
                <a16:creationId xmlns:a16="http://schemas.microsoft.com/office/drawing/2014/main" id="{9D47B869-C8D2-4687-B026-A6D77C44B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5" y="1211881"/>
            <a:ext cx="8997771" cy="381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333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2C59E8-33DD-49D8-B3A2-7F749BAD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Отслеживание объектов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EED60B9-886F-4246-B47B-5F48859EBC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https://habrastorage.org/webt/uo/zs/tj/uozstjspdifxpslvqyuurauxs2g.png">
            <a:extLst>
              <a:ext uri="{FF2B5EF4-FFF2-40B4-BE49-F238E27FC236}">
                <a16:creationId xmlns:a16="http://schemas.microsoft.com/office/drawing/2014/main" id="{705D74FE-6D1D-4B52-BC5E-8E1C04753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440" y="1203597"/>
            <a:ext cx="5006435" cy="336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271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5864E-9E12-4B08-B06D-FE0E3B78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R-CNN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B82E94-7805-425E-BBEB-44C4A96F5D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Выявление регионов – селективный поиск</a:t>
            </a:r>
            <a:r>
              <a:rPr lang="en-US" sz="1800" dirty="0"/>
              <a:t> </a:t>
            </a:r>
            <a:r>
              <a:rPr lang="en-US" sz="1800" dirty="0" err="1"/>
              <a:t>boundingbox</a:t>
            </a:r>
            <a:r>
              <a:rPr lang="en-US" sz="1800" dirty="0"/>
              <a:t> regressor</a:t>
            </a:r>
            <a:r>
              <a:rPr lang="ru-RU" sz="1800" dirty="0"/>
              <a:t>. Основа – </a:t>
            </a:r>
            <a:r>
              <a:rPr lang="en-US" sz="1800" dirty="0" err="1"/>
              <a:t>AlexNet</a:t>
            </a:r>
            <a:r>
              <a:rPr lang="ru-RU" sz="1800" dirty="0"/>
              <a:t>. Классификация регионов – </a:t>
            </a:r>
            <a:r>
              <a:rPr lang="en-US" sz="1800" dirty="0"/>
              <a:t>SVM</a:t>
            </a:r>
            <a:r>
              <a:rPr lang="ru-RU" sz="18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9C5F5B-D569-4E2D-9B9E-BD115A9E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37627"/>
            <a:ext cx="76200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852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8DCFC896-864B-4C41-92F2-57CCF1496E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4DB93-99EC-47F1-8D42-0CDC9A66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IoU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E89C19-DD80-4754-BD47-A2A3835F86A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Оценка того, насколько корректно найден ограничивающий прямоугольник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7E89C19-DD80-4754-BD47-A2A3835F86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21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42F36ACB-166B-4A55-A66A-ADD365788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2" y="1310184"/>
            <a:ext cx="5126596" cy="294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446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EFB820-1157-45CC-81C4-9D84CC37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Fast R-CNN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D474FB-DFBB-4171-9B6E-CAEB67C5E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2000" dirty="0"/>
              <a:t>Пропускать через CNN не каждый из 2000 регионов-кандидатов по отдельности, а всё изображение целиком. Предложенные регионы потом накладываются на полученную общую карту признаков;</a:t>
            </a:r>
          </a:p>
          <a:p>
            <a:r>
              <a:rPr lang="ru-RU" sz="2000" dirty="0"/>
              <a:t>Совместить все процедуры обучения в одну.</a:t>
            </a:r>
          </a:p>
          <a:p>
            <a:r>
              <a:rPr lang="ru-RU" sz="2000" dirty="0"/>
              <a:t>Преобразование признаков, попавших в разные регионы, к фиксированному размеру производилось при помощи процедуры </a:t>
            </a:r>
            <a:r>
              <a:rPr lang="ru-RU" sz="2000" b="1" dirty="0" err="1"/>
              <a:t>RoIPooling</a:t>
            </a:r>
            <a:r>
              <a:rPr lang="ru-RU" sz="2000" dirty="0"/>
              <a:t>. Окно региона шириной w и высотой h делилось на сетку, имеющую H×W ячеек размером h/H × w/W. (у авторов W=H=7). По каждой такой ячейке проводился </a:t>
            </a:r>
            <a:r>
              <a:rPr lang="ru-RU" sz="2000" dirty="0" err="1"/>
              <a:t>MaxPooling</a:t>
            </a:r>
            <a:r>
              <a:rPr lang="ru-RU" sz="2000" dirty="0"/>
              <a:t> для выбора только одного значения, давая таким образом результирующую матрицу признаков H×W.</a:t>
            </a:r>
          </a:p>
        </p:txBody>
      </p:sp>
    </p:spTree>
    <p:extLst>
      <p:ext uri="{BB962C8B-B14F-4D97-AF65-F5344CB8AC3E}">
        <p14:creationId xmlns:p14="http://schemas.microsoft.com/office/powerpoint/2010/main" val="3531349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43B508-A013-4E64-8E46-CC73D767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Fast R-CNN</a:t>
            </a:r>
            <a:endParaRPr lang="ru-RU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8680420-5B38-49CA-9F29-7D077B50467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07109"/>
            <a:ext cx="7467600" cy="285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06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F2EBA-A0EA-4D8F-B2E3-CE355E2B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Сверточные</a:t>
            </a:r>
            <a:r>
              <a:rPr lang="ru-RU" dirty="0"/>
              <a:t> нейронные сети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2D9593-3972-4870-8A2D-B2A0A4F83B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Начинались как биологически-подобные модели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Le-Net (</a:t>
            </a:r>
            <a:r>
              <a:rPr lang="ru-RU" sz="2800" dirty="0"/>
              <a:t>Ян </a:t>
            </a:r>
            <a:r>
              <a:rPr lang="ru-RU" sz="2800" dirty="0" err="1"/>
              <a:t>Лекан</a:t>
            </a:r>
            <a:r>
              <a:rPr lang="ru-RU" sz="2800" dirty="0"/>
              <a:t>, 1988</a:t>
            </a:r>
            <a:r>
              <a:rPr lang="en-US" sz="2800" dirty="0"/>
              <a:t>)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err="1"/>
              <a:t>Неокогнитрон</a:t>
            </a:r>
            <a:r>
              <a:rPr lang="ru-RU" sz="2800" dirty="0"/>
              <a:t> (Фукусима, 1979)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Слои свертки (простые клетки) и </a:t>
            </a:r>
            <a:r>
              <a:rPr lang="ru-RU" sz="2800" dirty="0" err="1"/>
              <a:t>пулинга</a:t>
            </a:r>
            <a:r>
              <a:rPr lang="ru-RU" sz="2800" dirty="0"/>
              <a:t> (комплексные клетки)</a:t>
            </a:r>
          </a:p>
        </p:txBody>
      </p:sp>
    </p:spTree>
    <p:extLst>
      <p:ext uri="{BB962C8B-B14F-4D97-AF65-F5344CB8AC3E}">
        <p14:creationId xmlns:p14="http://schemas.microsoft.com/office/powerpoint/2010/main" val="1342294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61BF42-EBB2-4A10-B3EE-6EC039415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Fast R-CNN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DD11D6-D622-41F9-B48F-6BF02CED01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≥1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dirty="0"/>
                  <a:t> — класс объекта, реально изображённого в регионе-кандидате;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func>
                  </m:oMath>
                </a14:m>
                <a:r>
                  <a:rPr lang="ru-RU" dirty="0"/>
                  <a:t> – логарифмическая функция потерь для класса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dirty="0"/>
                  <a:t> (перекрестная энтропия, </a:t>
                </a:r>
                <a:r>
                  <a:rPr lang="en-US" dirty="0"/>
                  <a:t>cross-entropy, log-loss</a:t>
                </a:r>
                <a:r>
                  <a:rPr lang="ru-RU" dirty="0"/>
                  <a:t>);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/>
                  <a:t> – реальные изменения рамки региона для более точного охватывания объекта;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p>
                        </m:sSubSup>
                      </m:e>
                    </m:d>
                  </m:oMath>
                </a14:m>
                <a:r>
                  <a:rPr lang="ru-RU" dirty="0"/>
                  <a:t> – предсказанные изменения рамки региона;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ru-RU" dirty="0"/>
                  <a:t> – функция потерь между предсказанными и реальными изменениями рамки;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≥1</m:t>
                        </m:r>
                      </m:e>
                    </m:d>
                  </m:oMath>
                </a14:m>
                <a:r>
                  <a:rPr lang="ru-RU" dirty="0"/>
                  <a:t> – индикаторная функция, равная 1, когда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ru-RU" dirty="0"/>
                  <a:t>, и 0, когда наоборот. Классом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 обозначается фон (т.е. отсутствие объектов в регионе).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dirty="0"/>
                  <a:t> – коэффициент, предназначенный для балансирования вклада обоих </a:t>
                </a:r>
                <a:r>
                  <a:rPr lang="ru-RU" dirty="0" err="1"/>
                  <a:t>loss</a:t>
                </a:r>
                <a:r>
                  <a:rPr lang="ru-RU" dirty="0"/>
                  <a:t>-функций в общий результат. Во всех экспериментах авторов документа, он, однако, был равен 1.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DD11D6-D622-41F9-B48F-6BF02CED0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5" r="-3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176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6DE1DE-3DCB-4485-BA37-C58DFBF6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Faster R-CNN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F252B0-0418-4FC4-9703-2791CD72A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1800" dirty="0"/>
              <a:t>Узкое место – генерация регионов кандидатов</a:t>
            </a:r>
          </a:p>
          <a:p>
            <a:r>
              <a:rPr lang="ru-RU" sz="1800" dirty="0"/>
              <a:t>Решение - вычислять регионы не по изначальному изображению, а по карте признаков, полученных из CNN. Для этого был добавлен модуль под названием </a:t>
            </a:r>
            <a:r>
              <a:rPr lang="ru-RU" sz="1800" dirty="0" err="1"/>
              <a:t>Region</a:t>
            </a:r>
            <a:r>
              <a:rPr lang="ru-RU" sz="1800" dirty="0"/>
              <a:t> </a:t>
            </a:r>
            <a:r>
              <a:rPr lang="ru-RU" sz="1800" dirty="0" err="1"/>
              <a:t>Proposal</a:t>
            </a:r>
            <a:r>
              <a:rPr lang="ru-RU" sz="1800" dirty="0"/>
              <a:t> Network (RPN)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73870D6-6323-49E6-8E02-739907C3F81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4" b="770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0744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5EB337DE-D455-4E22-890C-6C864C73B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3B6C098-B214-409F-A2DE-2825F204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Блок </a:t>
            </a:r>
            <a:r>
              <a:rPr lang="en-US" dirty="0"/>
              <a:t>RPN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A933CFC-5328-42F3-85EF-FDA2C4324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В рамках RPN по извлечённым CNN признакам скользят «мини-нейросетью» с небольшим (3х3) окном. Полученные с её помощью значения передаются в два параллельных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полносвязанных</a:t>
            </a:r>
            <a:r>
              <a:rPr lang="ru-RU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 слоя: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box-regression</a:t>
            </a:r>
            <a:r>
              <a:rPr lang="ru-RU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layer</a:t>
            </a:r>
            <a:r>
              <a:rPr lang="ru-RU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 (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reg</a:t>
            </a:r>
            <a:r>
              <a:rPr lang="ru-RU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) 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box-classification</a:t>
            </a:r>
            <a:r>
              <a:rPr lang="ru-RU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layer</a:t>
            </a:r>
            <a:r>
              <a:rPr lang="ru-RU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 (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cls</a:t>
            </a:r>
            <a:r>
              <a:rPr lang="ru-RU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). Выходы этих слоёв базируются на так называемых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anchor</a:t>
            </a:r>
            <a:r>
              <a:rPr lang="ru-RU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-ах: k рамках для каждого положения скользящего окна, имеющих разные размеры и соотношения сторон.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Reg</a:t>
            </a:r>
            <a:r>
              <a:rPr lang="ru-RU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-слой для каждого такого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anchor</a:t>
            </a:r>
            <a:r>
              <a:rPr lang="ru-RU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-а выдаёт по 4 координаты, корректирующие положение охватывающей рамки;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cls</a:t>
            </a:r>
            <a:r>
              <a:rPr lang="ru-RU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-слой выдаёт по два числа – вероятности того, что рамка содержит хоть какой-то объект или что не содержит.</a:t>
            </a:r>
            <a:endParaRPr lang="ru-RU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C5E83D4-1114-4D7B-8A70-DB94AA1CC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" y="1205055"/>
            <a:ext cx="47625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3875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5A933A-3526-4DD0-B505-1E7178E7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 </a:t>
            </a:r>
            <a:r>
              <a:rPr lang="en-US" dirty="0"/>
              <a:t>Faster R-CNN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808C11-655A-4765-AF25-E45A612402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800" dirty="0"/>
              <a:t>Инициализируется и обучается на определение регионов-кандидатов RPN-часть.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/>
              <a:t>С использованием предлагаемых RPN регионов заново обучается Fast R-CNN часть.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/>
              <a:t>Обученная сеть детектирования используется, чтобы инициализировать веса для RPN. Общие </a:t>
            </a:r>
            <a:r>
              <a:rPr lang="ru-RU" sz="1800" dirty="0" err="1"/>
              <a:t>convolution</a:t>
            </a:r>
            <a:r>
              <a:rPr lang="ru-RU" sz="1800" dirty="0"/>
              <a:t>-слои, однако, фиксируются и производится </a:t>
            </a:r>
            <a:r>
              <a:rPr lang="ru-RU" sz="1800" dirty="0" err="1"/>
              <a:t>донастройка</a:t>
            </a:r>
            <a:r>
              <a:rPr lang="ru-RU" sz="1800" dirty="0"/>
              <a:t> только слоёв, специфичных для RPN.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/>
              <a:t>С зафиксированными </a:t>
            </a:r>
            <a:r>
              <a:rPr lang="ru-RU" sz="1800" dirty="0" err="1"/>
              <a:t>convolution</a:t>
            </a:r>
            <a:r>
              <a:rPr lang="ru-RU" sz="1800" dirty="0"/>
              <a:t>-слоями окончательно </a:t>
            </a:r>
            <a:r>
              <a:rPr lang="ru-RU" sz="1800" dirty="0" err="1"/>
              <a:t>донастраивается</a:t>
            </a:r>
            <a:r>
              <a:rPr lang="ru-RU" sz="1800" dirty="0"/>
              <a:t> Fast R-CNN.</a:t>
            </a:r>
          </a:p>
        </p:txBody>
      </p:sp>
    </p:spTree>
    <p:extLst>
      <p:ext uri="{BB962C8B-B14F-4D97-AF65-F5344CB8AC3E}">
        <p14:creationId xmlns:p14="http://schemas.microsoft.com/office/powerpoint/2010/main" val="1373122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C848C-675D-4C04-B1D6-95C93F47F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Mask R-CNN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9C186E-607E-47F7-BC62-98D60DDFC9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Добавляет еще одну ветку, которая предсказывает положение маски, покрывающей найденный объект.</a:t>
            </a:r>
          </a:p>
          <a:p>
            <a:r>
              <a:rPr lang="ru-RU" sz="1800" dirty="0"/>
              <a:t>Маска представляет собой просто прямоугольную матрицу, в которой 1 на некоторой позиции означает принадлежность соответствующего пикселя объекту заданного класса, 0 — что пиксель объекту не принадлежит.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7B7D551-4ECA-4782-927B-6BA2526A8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35514"/>
            <a:ext cx="4257923" cy="18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9226737-7AF9-4B96-9788-3DF493A15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108" y="2695433"/>
            <a:ext cx="3795982" cy="204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3050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5677486" y="4468762"/>
            <a:ext cx="311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a-kugaevskikh@yandex.ru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6FF473-75C3-4841-B866-1DDAEC59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Сверточный</a:t>
            </a:r>
            <a:r>
              <a:rPr lang="ru-RU" dirty="0"/>
              <a:t> слой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09CDCC5-F3D5-481D-9A74-D3BF91BDEE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D87BD9A-B000-4938-A8A5-EA84722FA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15" y="1401270"/>
            <a:ext cx="4320258" cy="234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726D7-DFDD-4490-ABF6-94A0D18CC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569" y="1475085"/>
            <a:ext cx="4815745" cy="214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058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DB16C-632D-4D5F-8BFB-24C92F8E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Гиперпараметры</a:t>
            </a:r>
            <a:r>
              <a:rPr lang="ru-RU" dirty="0"/>
              <a:t> нейрона свертки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3904AF-DBFB-4864-8083-BE479A328D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Шаг (</a:t>
            </a:r>
            <a:r>
              <a:rPr lang="ru-RU" sz="2800" dirty="0" err="1"/>
              <a:t>stride</a:t>
            </a:r>
            <a:r>
              <a:rPr lang="ru-RU" sz="2800" dirty="0"/>
              <a:t>) — на сколько смещается ядро на каждом шаге при вычислении следующего пикселя результирующего изображения. Обычно его принимают равным 1, и чем больше его значение, тем меньше размер выходного изображения;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Отступ (</a:t>
            </a:r>
            <a:r>
              <a:rPr lang="ru-RU" sz="2800" dirty="0" err="1"/>
              <a:t>padding</a:t>
            </a:r>
            <a:r>
              <a:rPr lang="ru-RU" sz="2800" dirty="0"/>
              <a:t>): свертка любым ядром размерности более, чем 1х1 уменьшит размер выходного изображения. Так как в общем случае желательно сохранять размер исходного изображения, рисунок дополняется нулями по краям.</a:t>
            </a:r>
          </a:p>
        </p:txBody>
      </p:sp>
    </p:spTree>
    <p:extLst>
      <p:ext uri="{BB962C8B-B14F-4D97-AF65-F5344CB8AC3E}">
        <p14:creationId xmlns:p14="http://schemas.microsoft.com/office/powerpoint/2010/main" val="1466815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DB16C-632D-4D5F-8BFB-24C92F8E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Сверточный</a:t>
            </a:r>
            <a:r>
              <a:rPr lang="ru-RU" dirty="0"/>
              <a:t> слой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016ACC5-959C-45B2-80FD-A4DF10F23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040162"/>
            <a:ext cx="5425201" cy="37350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1 скрытый слой – выделение локальных признаков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Каждый нейрон реагирует на свой признак в определенной части изображения (рецептивное поле)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Последующие слои – совокупности локальных признаков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857BC56-7E16-4C38-9478-F4C6BAE1F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00" y="837985"/>
            <a:ext cx="3161305" cy="41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09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B8A42-3480-412B-B28F-61E1115A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Субдискретизация</a:t>
            </a:r>
            <a:r>
              <a:rPr lang="ru-RU" dirty="0"/>
              <a:t> (</a:t>
            </a:r>
            <a:r>
              <a:rPr lang="ru-RU" dirty="0" err="1"/>
              <a:t>подвыборка</a:t>
            </a:r>
            <a:r>
              <a:rPr lang="ru-RU" dirty="0"/>
              <a:t>, </a:t>
            </a:r>
            <a:r>
              <a:rPr lang="en-US" dirty="0"/>
              <a:t>pooling</a:t>
            </a:r>
            <a:r>
              <a:rPr lang="ru-RU" dirty="0"/>
              <a:t>)</a:t>
            </a:r>
          </a:p>
        </p:txBody>
      </p:sp>
      <p:pic>
        <p:nvPicPr>
          <p:cNvPr id="6" name="Picture 2" descr="Типы объединения">
            <a:extLst>
              <a:ext uri="{FF2B5EF4-FFF2-40B4-BE49-F238E27FC236}">
                <a16:creationId xmlns:a16="http://schemas.microsoft.com/office/drawing/2014/main" id="{80F39224-F811-4061-800E-C44AA542673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410" y="1211263"/>
            <a:ext cx="4681179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5709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5753</TotalTime>
  <Words>1570</Words>
  <Application>Microsoft Office PowerPoint</Application>
  <PresentationFormat>Экран (16:9)</PresentationFormat>
  <Paragraphs>158</Paragraphs>
  <Slides>55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62" baseType="lpstr">
      <vt:lpstr>ALS Gorizont Bold Expanded</vt:lpstr>
      <vt:lpstr>Arial</vt:lpstr>
      <vt:lpstr>Calibri</vt:lpstr>
      <vt:lpstr>Cambria Math</vt:lpstr>
      <vt:lpstr>Golos Text</vt:lpstr>
      <vt:lpstr>Golos Text DemiBold</vt:lpstr>
      <vt:lpstr>Тема1</vt:lpstr>
      <vt:lpstr>СВЕРТОЧНЫЕ НЕЙРОННЫЕ СЕТИ</vt:lpstr>
      <vt:lpstr>Свертка</vt:lpstr>
      <vt:lpstr>Математическая свертка</vt:lpstr>
      <vt:lpstr>Плавающее окно</vt:lpstr>
      <vt:lpstr>Сверточные нейронные сети</vt:lpstr>
      <vt:lpstr>Сверточный слой</vt:lpstr>
      <vt:lpstr>Гиперпараметры нейрона свертки</vt:lpstr>
      <vt:lpstr>Сверточный слой</vt:lpstr>
      <vt:lpstr>Субдискретизация (подвыборка, pooling)</vt:lpstr>
      <vt:lpstr>Расчет градиента на слое пулинга</vt:lpstr>
      <vt:lpstr>LeNet-5</vt:lpstr>
      <vt:lpstr>Почему 4?</vt:lpstr>
      <vt:lpstr>Неокогнитрон</vt:lpstr>
      <vt:lpstr>Простые клетки</vt:lpstr>
      <vt:lpstr>Простые клетки</vt:lpstr>
      <vt:lpstr>Тормозные клетки</vt:lpstr>
      <vt:lpstr>Связи между плоскостями</vt:lpstr>
      <vt:lpstr>Сложные клетки</vt:lpstr>
      <vt:lpstr>Обучение по правилу Хебба</vt:lpstr>
      <vt:lpstr>Глубокое обучение</vt:lpstr>
      <vt:lpstr>VGG</vt:lpstr>
      <vt:lpstr>VGG</vt:lpstr>
      <vt:lpstr>Блок остатка (residual)</vt:lpstr>
      <vt:lpstr>Ошибка</vt:lpstr>
      <vt:lpstr>ResNet</vt:lpstr>
      <vt:lpstr>Ошибка</vt:lpstr>
      <vt:lpstr>GoogleLeNet (Inception v1)</vt:lpstr>
      <vt:lpstr>Свертка 1x1</vt:lpstr>
      <vt:lpstr>Несколько выходов</vt:lpstr>
      <vt:lpstr>Принципы построения Google Inception</vt:lpstr>
      <vt:lpstr>Модификация блока</vt:lpstr>
      <vt:lpstr>Модификация основного блока и пулинга</vt:lpstr>
      <vt:lpstr>Google Inception v3</vt:lpstr>
      <vt:lpstr>Ядра сверток</vt:lpstr>
      <vt:lpstr>EfficientNet</vt:lpstr>
      <vt:lpstr>Модули EfficientNet</vt:lpstr>
      <vt:lpstr>EfficientNet-B0</vt:lpstr>
      <vt:lpstr>RetinaNet</vt:lpstr>
      <vt:lpstr>RetinaNet</vt:lpstr>
      <vt:lpstr>FPN</vt:lpstr>
      <vt:lpstr>FPN</vt:lpstr>
      <vt:lpstr>Презентация PowerPoint</vt:lpstr>
      <vt:lpstr>Якорные рамки</vt:lpstr>
      <vt:lpstr>Нейросеть видит текстуры</vt:lpstr>
      <vt:lpstr>Отслеживание объектов</vt:lpstr>
      <vt:lpstr>R-CNN</vt:lpstr>
      <vt:lpstr>IoU</vt:lpstr>
      <vt:lpstr>Fast R-CNN</vt:lpstr>
      <vt:lpstr>Fast R-CNN</vt:lpstr>
      <vt:lpstr>Fast R-CNN</vt:lpstr>
      <vt:lpstr>Faster R-CNN</vt:lpstr>
      <vt:lpstr>Блок RPN</vt:lpstr>
      <vt:lpstr>Обучение Faster R-CNN</vt:lpstr>
      <vt:lpstr>Mask R-CNN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Sander</cp:lastModifiedBy>
  <cp:revision>155</cp:revision>
  <dcterms:created xsi:type="dcterms:W3CDTF">2014-06-27T12:30:22Z</dcterms:created>
  <dcterms:modified xsi:type="dcterms:W3CDTF">2022-10-12T11:36:28Z</dcterms:modified>
</cp:coreProperties>
</file>